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E5629F-FF54-4956-8B7A-09FE3586B95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08063-7C8B-4CBF-AB0B-C5473A4753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Should we say..</a:t>
            </a:r>
            <a:r>
              <a:rPr lang="en-US" baseline="0" dirty="0" smtClean="0"/>
              <a:t> </a:t>
            </a:r>
            <a:r>
              <a:rPr lang="en-US" baseline="0" smtClean="0"/>
              <a:t>“Manage </a:t>
            </a:r>
            <a:r>
              <a:rPr lang="en-US" baseline="0" dirty="0" smtClean="0"/>
              <a:t>the underlying life threatening </a:t>
            </a:r>
            <a:r>
              <a:rPr lang="en-US" baseline="0" smtClean="0"/>
              <a:t>condition first”….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08063-7C8B-4CBF-AB0B-C5473A47530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/>
              <a:t>Triage assessment and </a:t>
            </a:r>
            <a:r>
              <a:rPr lang="en-IN" b="1" dirty="0" smtClean="0"/>
              <a:t>management </a:t>
            </a:r>
            <a:r>
              <a:rPr lang="en-IN" b="1" dirty="0"/>
              <a:t/>
            </a:r>
            <a:br>
              <a:rPr lang="en-IN" b="1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Col K Venkatnarayan</a:t>
            </a:r>
          </a:p>
          <a:p>
            <a:r>
              <a:rPr lang="en-US" dirty="0" smtClean="0"/>
              <a:t>Assoc Professor</a:t>
            </a:r>
          </a:p>
          <a:p>
            <a:r>
              <a:rPr lang="en-US" dirty="0" smtClean="0"/>
              <a:t>Head, Dept of Pediatrics</a:t>
            </a:r>
          </a:p>
          <a:p>
            <a:r>
              <a:rPr lang="en-US" dirty="0" smtClean="0"/>
              <a:t>Command Hospital</a:t>
            </a:r>
          </a:p>
          <a:p>
            <a:r>
              <a:rPr lang="en-US" dirty="0" smtClean="0"/>
              <a:t>Pune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Definition</a:t>
            </a:r>
          </a:p>
          <a:p>
            <a:pPr lvl="1"/>
            <a:r>
              <a:rPr lang="en-US" dirty="0"/>
              <a:t>The word “triage” means sorting</a:t>
            </a:r>
          </a:p>
          <a:p>
            <a:pPr lvl="1"/>
            <a:r>
              <a:rPr lang="en-US" dirty="0"/>
              <a:t>Process of rapidly screening sick neonates</a:t>
            </a:r>
          </a:p>
          <a:p>
            <a:pPr lvl="1">
              <a:buNone/>
            </a:pPr>
            <a:endParaRPr lang="en-US" dirty="0"/>
          </a:p>
          <a:p>
            <a:r>
              <a:rPr lang="en-US" dirty="0"/>
              <a:t>Place of triaging</a:t>
            </a:r>
          </a:p>
          <a:p>
            <a:pPr lvl="1"/>
            <a:r>
              <a:rPr lang="en-US" dirty="0"/>
              <a:t>The reception and resuscitation area/ casualty</a:t>
            </a:r>
          </a:p>
          <a:p>
            <a:pPr lvl="1">
              <a:buNone/>
            </a:pPr>
            <a:endParaRPr lang="en-US" dirty="0"/>
          </a:p>
          <a:p>
            <a:r>
              <a:rPr lang="en-US" dirty="0"/>
              <a:t>Staff</a:t>
            </a:r>
          </a:p>
          <a:p>
            <a:pPr lvl="1"/>
            <a:r>
              <a:rPr lang="en-US" dirty="0"/>
              <a:t>Trained staff and most experienced doctor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Categorizing the groups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Emergency cases</a:t>
            </a:r>
          </a:p>
          <a:p>
            <a:pPr lvl="1"/>
            <a:r>
              <a:rPr lang="en-US" dirty="0"/>
              <a:t>Require urgent intervention and emergency treatment</a:t>
            </a:r>
          </a:p>
          <a:p>
            <a:pPr lvl="1"/>
            <a:r>
              <a:rPr lang="en-US" dirty="0"/>
              <a:t>Need to be admitted in the </a:t>
            </a:r>
            <a:r>
              <a:rPr lang="en-US" dirty="0" smtClean="0"/>
              <a:t>SNCU</a:t>
            </a:r>
            <a:endParaRPr lang="en-US" dirty="0"/>
          </a:p>
          <a:p>
            <a:pPr lvl="1">
              <a:buNone/>
            </a:pPr>
            <a:endParaRPr lang="en-US" dirty="0"/>
          </a:p>
          <a:p>
            <a:r>
              <a:rPr lang="en-US" dirty="0"/>
              <a:t>Priority cases</a:t>
            </a:r>
          </a:p>
          <a:p>
            <a:pPr lvl="1"/>
            <a:r>
              <a:rPr lang="en-US" dirty="0"/>
              <a:t>Need immediate assessment and priority treatment</a:t>
            </a:r>
          </a:p>
          <a:p>
            <a:pPr lvl="1"/>
            <a:r>
              <a:rPr lang="en-US" dirty="0"/>
              <a:t>Need to be admitted in the </a:t>
            </a:r>
            <a:r>
              <a:rPr lang="en-US" dirty="0" smtClean="0"/>
              <a:t>SNCU</a:t>
            </a:r>
            <a:endParaRPr lang="en-US" dirty="0"/>
          </a:p>
          <a:p>
            <a:pPr lvl="1">
              <a:buNone/>
            </a:pPr>
            <a:endParaRPr lang="en-US" dirty="0"/>
          </a:p>
          <a:p>
            <a:r>
              <a:rPr lang="en-US" dirty="0"/>
              <a:t>Non-urgent cases</a:t>
            </a:r>
          </a:p>
          <a:p>
            <a:pPr lvl="1"/>
            <a:r>
              <a:rPr lang="en-US" dirty="0"/>
              <a:t>Need assessment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groups of triaging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Emergent cases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57200" y="1981200"/>
            <a:ext cx="4040188" cy="3951288"/>
          </a:xfrm>
        </p:spPr>
        <p:txBody>
          <a:bodyPr>
            <a:normAutofit/>
          </a:bodyPr>
          <a:lstStyle/>
          <a:p>
            <a:r>
              <a:rPr lang="en-US" dirty="0"/>
              <a:t>Hypothermia (</a:t>
            </a:r>
            <a:r>
              <a:rPr lang="en-US" dirty="0" smtClean="0"/>
              <a:t>temp &lt; 36</a:t>
            </a:r>
            <a:r>
              <a:rPr lang="en-US" baseline="30000" dirty="0" smtClean="0"/>
              <a:t>0</a:t>
            </a:r>
            <a:r>
              <a:rPr lang="en-US" dirty="0" smtClean="0"/>
              <a:t> </a:t>
            </a:r>
            <a:r>
              <a:rPr lang="en-US" dirty="0"/>
              <a:t>C)</a:t>
            </a:r>
          </a:p>
          <a:p>
            <a:r>
              <a:rPr lang="en-US" dirty="0"/>
              <a:t>Apnea or gasping respiration</a:t>
            </a:r>
          </a:p>
          <a:p>
            <a:r>
              <a:rPr lang="en-US" dirty="0"/>
              <a:t>Severe respiratory distress </a:t>
            </a:r>
          </a:p>
          <a:p>
            <a:r>
              <a:rPr lang="en-US" dirty="0"/>
              <a:t>Central cyanosis </a:t>
            </a:r>
            <a:r>
              <a:rPr lang="en-US" dirty="0" smtClean="0"/>
              <a:t>/ shock </a:t>
            </a:r>
            <a:endParaRPr lang="en-US" dirty="0"/>
          </a:p>
          <a:p>
            <a:r>
              <a:rPr lang="en-US" dirty="0"/>
              <a:t>Coma, convulsions or encephalopathy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724400" y="121920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Priority signs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48200" y="1905000"/>
            <a:ext cx="4041775" cy="468312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Neonate </a:t>
            </a:r>
            <a:r>
              <a:rPr lang="en-US" dirty="0"/>
              <a:t>(&lt;1800gms) </a:t>
            </a:r>
          </a:p>
          <a:p>
            <a:r>
              <a:rPr lang="en-US" dirty="0"/>
              <a:t>Cold stress (</a:t>
            </a:r>
            <a:r>
              <a:rPr lang="en-US" dirty="0" smtClean="0"/>
              <a:t>temp 36</a:t>
            </a:r>
            <a:r>
              <a:rPr lang="en-US" baseline="30000" dirty="0" smtClean="0"/>
              <a:t>0</a:t>
            </a:r>
            <a:r>
              <a:rPr lang="en-US" dirty="0" smtClean="0"/>
              <a:t>C to 36.4</a:t>
            </a:r>
            <a:r>
              <a:rPr lang="en-US" baseline="30000" dirty="0" smtClean="0"/>
              <a:t>0</a:t>
            </a:r>
            <a:r>
              <a:rPr lang="en-US" dirty="0" smtClean="0"/>
              <a:t>C)</a:t>
            </a:r>
            <a:endParaRPr lang="en-US" dirty="0"/>
          </a:p>
          <a:p>
            <a:r>
              <a:rPr lang="en-US" dirty="0" smtClean="0"/>
              <a:t>Mild to moderate respiratory </a:t>
            </a:r>
            <a:r>
              <a:rPr lang="en-US" dirty="0"/>
              <a:t>distress </a:t>
            </a:r>
          </a:p>
          <a:p>
            <a:r>
              <a:rPr lang="en-US" dirty="0"/>
              <a:t>Irritable/restless/jittery</a:t>
            </a:r>
          </a:p>
          <a:p>
            <a:r>
              <a:rPr lang="en-US" dirty="0"/>
              <a:t>Refusal to feed</a:t>
            </a:r>
          </a:p>
          <a:p>
            <a:r>
              <a:rPr lang="en-US" dirty="0"/>
              <a:t>Abdominal distension</a:t>
            </a:r>
          </a:p>
          <a:p>
            <a:r>
              <a:rPr lang="en-US" dirty="0"/>
              <a:t>Severe jaundice / Severe pallor</a:t>
            </a:r>
          </a:p>
          <a:p>
            <a:r>
              <a:rPr lang="en-US" dirty="0"/>
              <a:t>Bleeding from any sites</a:t>
            </a:r>
          </a:p>
          <a:p>
            <a:r>
              <a:rPr lang="en-US" dirty="0"/>
              <a:t>Major congenital malformations</a:t>
            </a:r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Process of triaging: Assessment for emergency signs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Temperature</a:t>
            </a:r>
          </a:p>
          <a:p>
            <a:pPr lvl="1"/>
            <a:r>
              <a:rPr lang="en-US" dirty="0" smtClean="0"/>
              <a:t>Assess if baby has hypothermia/ hyperthermia</a:t>
            </a:r>
            <a:endParaRPr lang="en-US" dirty="0"/>
          </a:p>
          <a:p>
            <a:r>
              <a:rPr lang="en-US" b="1" dirty="0"/>
              <a:t>Airway and breathing</a:t>
            </a:r>
          </a:p>
          <a:p>
            <a:pPr lvl="1"/>
            <a:r>
              <a:rPr lang="en-US" dirty="0"/>
              <a:t>Apnea/ gasping respiration</a:t>
            </a:r>
          </a:p>
          <a:p>
            <a:pPr lvl="1"/>
            <a:r>
              <a:rPr lang="en-US" dirty="0"/>
              <a:t>Respiratory distress (RR&gt; </a:t>
            </a:r>
            <a:r>
              <a:rPr lang="en-US" dirty="0" smtClean="0"/>
              <a:t>60/min</a:t>
            </a:r>
            <a:r>
              <a:rPr lang="en-US" dirty="0"/>
              <a:t>, retractions, grunting)</a:t>
            </a:r>
          </a:p>
          <a:p>
            <a:pPr lvl="1"/>
            <a:r>
              <a:rPr lang="en-US" dirty="0"/>
              <a:t>Central </a:t>
            </a:r>
            <a:r>
              <a:rPr lang="en-US" dirty="0" smtClean="0"/>
              <a:t>cyanosis</a:t>
            </a:r>
          </a:p>
          <a:p>
            <a:pPr lvl="1"/>
            <a:r>
              <a:rPr lang="en-US" dirty="0" smtClean="0">
                <a:solidFill>
                  <a:srgbClr val="C00000"/>
                </a:solidFill>
              </a:rPr>
              <a:t>Check oxygen saturations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b="1" dirty="0"/>
              <a:t>Circulation </a:t>
            </a:r>
          </a:p>
          <a:p>
            <a:pPr lvl="1"/>
            <a:r>
              <a:rPr lang="en-US" dirty="0"/>
              <a:t>CFT&gt; 3 sec</a:t>
            </a:r>
          </a:p>
          <a:p>
            <a:pPr lvl="1"/>
            <a:r>
              <a:rPr lang="en-US" dirty="0"/>
              <a:t>Tachycardia and weak pulse</a:t>
            </a:r>
          </a:p>
          <a:p>
            <a:r>
              <a:rPr lang="en-US" b="1" dirty="0"/>
              <a:t>Sensorium </a:t>
            </a:r>
          </a:p>
          <a:p>
            <a:pPr lvl="1"/>
            <a:r>
              <a:rPr lang="en-US" dirty="0" smtClean="0"/>
              <a:t>Assess </a:t>
            </a:r>
            <a:r>
              <a:rPr lang="en-US" dirty="0"/>
              <a:t>response to stimulus </a:t>
            </a:r>
          </a:p>
          <a:p>
            <a:pPr lvl="1"/>
            <a:r>
              <a:rPr lang="en-US" dirty="0"/>
              <a:t>Look for </a:t>
            </a:r>
            <a:r>
              <a:rPr lang="en-US" dirty="0" smtClean="0"/>
              <a:t>convulsions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Perform blood sugar estimation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Emergency management: Triaging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Steps in management:</a:t>
            </a:r>
          </a:p>
          <a:p>
            <a:pPr lvl="1"/>
            <a:r>
              <a:rPr lang="en-US" dirty="0" smtClean="0"/>
              <a:t>Dry the baby</a:t>
            </a:r>
          </a:p>
          <a:p>
            <a:pPr lvl="1"/>
            <a:r>
              <a:rPr lang="en-US" dirty="0" smtClean="0"/>
              <a:t>Cover head, hand and feet</a:t>
            </a:r>
          </a:p>
          <a:p>
            <a:pPr lvl="1"/>
            <a:r>
              <a:rPr lang="en-US" dirty="0" smtClean="0"/>
              <a:t>Re-warm </a:t>
            </a:r>
            <a:endParaRPr lang="en-US" dirty="0"/>
          </a:p>
          <a:p>
            <a:pPr lvl="1"/>
            <a:r>
              <a:rPr lang="en-US" dirty="0" smtClean="0"/>
              <a:t>Keep in “sniffing position,” place shoulder roll</a:t>
            </a:r>
            <a:endParaRPr lang="en-US" dirty="0"/>
          </a:p>
          <a:p>
            <a:pPr lvl="1"/>
            <a:r>
              <a:rPr lang="en-US" dirty="0"/>
              <a:t>Clear </a:t>
            </a:r>
            <a:r>
              <a:rPr lang="en-US" dirty="0" smtClean="0"/>
              <a:t>secretions if required                      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Emergency management: Triaging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Assist breathing</a:t>
            </a:r>
          </a:p>
          <a:p>
            <a:pPr lvl="1"/>
            <a:r>
              <a:rPr lang="en-US" dirty="0"/>
              <a:t>Start with </a:t>
            </a:r>
            <a:r>
              <a:rPr lang="en-US" dirty="0" smtClean="0"/>
              <a:t>0.5 to 1 L/min </a:t>
            </a:r>
            <a:r>
              <a:rPr lang="en-US" dirty="0"/>
              <a:t>by nasal cannula or </a:t>
            </a:r>
            <a:r>
              <a:rPr lang="en-US" dirty="0" smtClean="0"/>
              <a:t>2 to 3 L/kg/min </a:t>
            </a:r>
            <a:r>
              <a:rPr lang="en-US" dirty="0"/>
              <a:t>by hood if baby is distressed</a:t>
            </a:r>
          </a:p>
          <a:p>
            <a:pPr lvl="1"/>
            <a:r>
              <a:rPr lang="en-US" dirty="0"/>
              <a:t>Give PPV if baby is gasping or apneic</a:t>
            </a:r>
          </a:p>
          <a:p>
            <a:pPr lvl="1"/>
            <a:r>
              <a:rPr lang="en-US" dirty="0"/>
              <a:t>Connect to pulse </a:t>
            </a:r>
            <a:r>
              <a:rPr lang="en-US" dirty="0" smtClean="0"/>
              <a:t>oximeter</a:t>
            </a:r>
            <a:endParaRPr lang="en-US" dirty="0"/>
          </a:p>
          <a:p>
            <a:r>
              <a:rPr lang="en-US" dirty="0"/>
              <a:t>Support circulation</a:t>
            </a:r>
          </a:p>
          <a:p>
            <a:pPr lvl="1"/>
            <a:r>
              <a:rPr lang="en-US" dirty="0"/>
              <a:t>Give bolus of NS 10 ml/Kg over 30 min</a:t>
            </a:r>
          </a:p>
          <a:p>
            <a:pPr lvl="1"/>
            <a:r>
              <a:rPr lang="en-US" dirty="0"/>
              <a:t>Repeat if response is poor</a:t>
            </a:r>
          </a:p>
          <a:p>
            <a:pPr lvl="1"/>
            <a:r>
              <a:rPr lang="en-US" dirty="0"/>
              <a:t>Blood transfusion if bleeding is the cause</a:t>
            </a:r>
          </a:p>
          <a:p>
            <a:pPr lvl="1"/>
            <a:r>
              <a:rPr lang="en-US" dirty="0"/>
              <a:t>Start inotropes if poor </a:t>
            </a:r>
            <a:r>
              <a:rPr lang="en-US" dirty="0" smtClean="0"/>
              <a:t>response</a:t>
            </a:r>
          </a:p>
          <a:p>
            <a:r>
              <a:rPr lang="en-US" dirty="0" smtClean="0"/>
              <a:t>For baby with convulsions</a:t>
            </a:r>
          </a:p>
          <a:p>
            <a:pPr lvl="1"/>
            <a:r>
              <a:rPr lang="en-US" dirty="0" smtClean="0"/>
              <a:t>Manage airway</a:t>
            </a:r>
          </a:p>
          <a:p>
            <a:pPr lvl="1"/>
            <a:r>
              <a:rPr lang="en-US" dirty="0" smtClean="0"/>
              <a:t>Correct hypoglycemia and start anticonvulsant medications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Triaging: other key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  </a:t>
            </a:r>
            <a:r>
              <a:rPr lang="en-US" b="1" dirty="0"/>
              <a:t>Baby may have more than one underlying condition to treat, so look for all conditions and </a:t>
            </a:r>
            <a:r>
              <a:rPr lang="en-US" b="1" dirty="0" smtClean="0"/>
              <a:t>treat them</a:t>
            </a:r>
            <a:endParaRPr lang="en-US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messages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sick neonates in a systematic manner</a:t>
            </a:r>
          </a:p>
          <a:p>
            <a:r>
              <a:rPr lang="en-US" dirty="0" smtClean="0"/>
              <a:t>Categorize  as emergency, priority and non emergency</a:t>
            </a:r>
          </a:p>
          <a:p>
            <a:r>
              <a:rPr lang="en-US" dirty="0" smtClean="0"/>
              <a:t>Manage temperature, airway, breathing and circulation</a:t>
            </a:r>
          </a:p>
          <a:p>
            <a:r>
              <a:rPr lang="en-US" dirty="0" smtClean="0"/>
              <a:t>Do definitive management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391</Words>
  <Application>Microsoft Office PowerPoint</Application>
  <PresentationFormat>On-screen Show (4:3)</PresentationFormat>
  <Paragraphs>90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Triage assessment and management  </vt:lpstr>
      <vt:lpstr>Triaging</vt:lpstr>
      <vt:lpstr>Categorizing the groups</vt:lpstr>
      <vt:lpstr>Examples of groups of triaging</vt:lpstr>
      <vt:lpstr>Process of triaging: Assessment for emergency signs</vt:lpstr>
      <vt:lpstr>Emergency management: Triaging</vt:lpstr>
      <vt:lpstr>Emergency management: Triaging</vt:lpstr>
      <vt:lpstr>Triaging: other key issues</vt:lpstr>
      <vt:lpstr>Key messages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Identification and initial care of sick neonates, Triage assessment, Pre-referral/transport stabilization, Care during transport</dc:title>
  <dc:creator>User</dc:creator>
  <cp:lastModifiedBy>Designo</cp:lastModifiedBy>
  <cp:revision>15</cp:revision>
  <dcterms:created xsi:type="dcterms:W3CDTF">2006-08-16T00:00:00Z</dcterms:created>
  <dcterms:modified xsi:type="dcterms:W3CDTF">2017-06-13T09:30:12Z</dcterms:modified>
</cp:coreProperties>
</file>